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2" r:id="rId1"/>
  </p:sldMasterIdLst>
  <p:notesMasterIdLst>
    <p:notesMasterId r:id="rId31"/>
  </p:notesMasterIdLst>
  <p:handoutMasterIdLst>
    <p:handoutMasterId r:id="rId32"/>
  </p:handoutMasterIdLst>
  <p:sldIdLst>
    <p:sldId id="563" r:id="rId2"/>
    <p:sldId id="576" r:id="rId3"/>
    <p:sldId id="673" r:id="rId4"/>
    <p:sldId id="580" r:id="rId5"/>
    <p:sldId id="597" r:id="rId6"/>
    <p:sldId id="660" r:id="rId7"/>
    <p:sldId id="605" r:id="rId8"/>
    <p:sldId id="604" r:id="rId9"/>
    <p:sldId id="608" r:id="rId10"/>
    <p:sldId id="676" r:id="rId11"/>
    <p:sldId id="674" r:id="rId12"/>
    <p:sldId id="675" r:id="rId13"/>
    <p:sldId id="677" r:id="rId14"/>
    <p:sldId id="679" r:id="rId15"/>
    <p:sldId id="678" r:id="rId16"/>
    <p:sldId id="689" r:id="rId17"/>
    <p:sldId id="688" r:id="rId18"/>
    <p:sldId id="615" r:id="rId19"/>
    <p:sldId id="614" r:id="rId20"/>
    <p:sldId id="616" r:id="rId21"/>
    <p:sldId id="684" r:id="rId22"/>
    <p:sldId id="640" r:id="rId23"/>
    <p:sldId id="618" r:id="rId24"/>
    <p:sldId id="685" r:id="rId25"/>
    <p:sldId id="686" r:id="rId26"/>
    <p:sldId id="619" r:id="rId27"/>
    <p:sldId id="598" r:id="rId28"/>
    <p:sldId id="690" r:id="rId29"/>
    <p:sldId id="627" r:id="rId30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63"/>
            <p14:sldId id="576"/>
            <p14:sldId id="673"/>
            <p14:sldId id="580"/>
            <p14:sldId id="597"/>
            <p14:sldId id="660"/>
            <p14:sldId id="605"/>
            <p14:sldId id="604"/>
            <p14:sldId id="608"/>
            <p14:sldId id="676"/>
            <p14:sldId id="674"/>
            <p14:sldId id="675"/>
            <p14:sldId id="677"/>
            <p14:sldId id="679"/>
            <p14:sldId id="678"/>
            <p14:sldId id="689"/>
            <p14:sldId id="688"/>
            <p14:sldId id="615"/>
            <p14:sldId id="614"/>
            <p14:sldId id="616"/>
            <p14:sldId id="684"/>
            <p14:sldId id="640"/>
            <p14:sldId id="618"/>
            <p14:sldId id="685"/>
            <p14:sldId id="686"/>
            <p14:sldId id="619"/>
            <p14:sldId id="598"/>
            <p14:sldId id="690"/>
            <p14:sldId id="6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92FF"/>
    <a:srgbClr val="F0D0D5"/>
    <a:srgbClr val="56D72C"/>
    <a:srgbClr val="FF8CD8"/>
    <a:srgbClr val="FF8B00"/>
    <a:srgbClr val="E3F1D9"/>
    <a:srgbClr val="1F45FF"/>
    <a:srgbClr val="D2CC00"/>
    <a:srgbClr val="D9D08E"/>
    <a:srgbClr val="0E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35" autoAdjust="0"/>
    <p:restoredTop sz="92789" autoAdjust="0"/>
  </p:normalViewPr>
  <p:slideViewPr>
    <p:cSldViewPr>
      <p:cViewPr varScale="1">
        <p:scale>
          <a:sx n="114" d="100"/>
          <a:sy n="114" d="100"/>
        </p:scale>
        <p:origin x="1152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and code are related. </a:t>
            </a:r>
          </a:p>
          <a:p>
            <a:endParaRPr lang="en-US" dirty="0"/>
          </a:p>
          <a:p>
            <a:r>
              <a:rPr lang="en-US" dirty="0"/>
              <a:t>Nice transition from the last question. In extreme case, when the relations in the graph are dynamic/ changing a lot </a:t>
            </a:r>
            <a:r>
              <a:rPr lang="en-US" dirty="0">
                <a:sym typeface="Wingdings" pitchFamily="2" charset="2"/>
              </a:rPr>
              <a:t>using a dictionary is not a good solution. Instead, when small dataset and we are mainly interested in visualizing the relations, it might be.</a:t>
            </a:r>
          </a:p>
          <a:p>
            <a:r>
              <a:rPr lang="en-US" dirty="0">
                <a:sym typeface="Wingdings" pitchFamily="2" charset="2"/>
              </a:rPr>
              <a:t>The NumPy array solutions, scales much better, in case there are hundreds of dynamically changing relations to inspect.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0090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Stride == 0 </a:t>
            </a:r>
            <a:r>
              <a:rPr lang="en-US" dirty="0">
                <a:sym typeface="Wingdings" pitchFamily="2" charset="2"/>
              </a:rPr>
              <a:t> then we are not actually moving in memory, same memory, we are looping over the same thing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464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1,2 examples and the notebook with the rules/ their implementation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46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`</a:t>
            </a: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 = x[::2, 3]</a:t>
            </a: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a.sum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()</a:t>
            </a:r>
          </a:p>
          <a:p>
            <a:endParaRPr lang="en-GB" dirty="0"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2892FF"/>
                </a:solidFill>
                <a:effectLst/>
                <a:latin typeface="Helvetica Neue" panose="02000503000000020004" pitchFamily="2" charset="0"/>
              </a:rPr>
              <a:t>a.data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sum = 0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for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  for j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 *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 * j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sum +=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cast_to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799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standard Python implementation is written in C. This means that every Python object is simply a cleverly-disguised C structure, which contains not only its value, but metadata as well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a C integer is essentially a label for a position in memory whose bytes encode an integer value. A Python integer is a pointer to a position in memory containing all the Python object information, including the bytes that contain the integer value</a:t>
            </a:r>
            <a:endParaRPr lang="en-GB" b="0" i="0" dirty="0">
              <a:solidFill>
                <a:srgbClr val="222222"/>
              </a:solidFill>
              <a:effectLst/>
              <a:highlight>
                <a:srgbClr val="FFFFFF"/>
              </a:highlight>
              <a:latin typeface="Harding"/>
            </a:endParaRP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NumPy handles looping over array elements near-optimally—for example, taking strides into consideration to best utilize the computer’s fast cache memory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Numpy</a:t>
            </a:r>
            <a:r>
              <a:rPr lang="en-US" dirty="0"/>
              <a:t> array -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single pointer to one contiguous block of data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Python list, on the other hand, contains a pointer to a block of pointers, each of which in turn points to a full Python object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06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Speed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Not only efficient storage of data but also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Numpy</a:t>
            </a:r>
            <a:r>
              <a:rPr lang="en-US" dirty="0"/>
              <a:t> package comes with a efficient operations on the data done efficiently in C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Option (usually forced, when using NumPy) to operate on entire arrays rather than on their individual elements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621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</a:t>
            </a: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87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</a:t>
            </a: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67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</a:t>
            </a: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08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524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Special case, when one of the strides is 0 </a:t>
            </a:r>
            <a:r>
              <a:rPr lang="en-US" dirty="0">
                <a:sym typeface="Wingdings" pitchFamily="2" charset="2"/>
              </a:rPr>
              <a:t> duplicates without occupying more memory</a:t>
            </a:r>
            <a:endParaRPr lang="en-US" dirty="0"/>
          </a:p>
          <a:p>
            <a:r>
              <a:rPr lang="en-US" dirty="0"/>
              <a:t>Transition, other operations that can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77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E0D4-3906-5E84-9A66-DB37BEBD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7B22A-8A05-AD52-8CD6-5F245070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85C7-A8EA-280C-CFBA-89A4A20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C72EE-FDE1-C1F3-4957-207508BA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DE409-FF3D-5A1F-DCB8-2A1521C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6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37998-4DFB-949C-9946-44ABA06D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F8318-8086-2300-EBA3-6BD9655B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3218-1C1C-8ECD-A72E-EED3A3D7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8D7D-503F-65D1-2659-739E6A18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39E4B-F73D-F0A8-9E9B-E60A9F31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2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20345-524B-8751-BCE7-58AFCFD2B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7C1A7-E700-E428-197C-BDCDADD7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320-916C-734C-F2BE-F0C29D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22D-995A-2177-AEFB-2B97C718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E489E-1D46-1DD9-1A3C-47EC27CC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8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B289-AB40-9846-F843-B9633204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DB23-192C-438B-D8F3-D8A1D2592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A9C4-05FD-10D3-FE4B-76DC2AFF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A97E-49EC-5507-F31A-8468F501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60223-066B-A525-B45F-4A4427D4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91EF-8D9D-352A-F2A6-BD286123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76055-D9A9-9CE9-1AA6-7B4562B1A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7972-6FA4-CF11-473A-DD997E3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8CE54-DDB9-AF26-27D0-3987F176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0F92-78DB-2A78-9A43-9F2F501A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131E-9D33-D5F2-A451-A9FAA49A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2941E-A496-3834-EA97-689CF2086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604C0-AB24-E0A9-4DDF-255BC424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237F5-1F8D-43F2-27CB-3E0D3050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D06-9CA1-5B96-505F-4EC2B747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361F3-6C74-C343-9F66-2607C7CD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A5BB-68A9-92ED-B0E4-AD639F11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9D9A-BCC6-4F00-12E7-FC7B9816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E4DE-A60C-1E47-B575-073B1493F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32752-23D6-3CDD-042B-A0DA0A60B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EF0C3-AE4A-AC37-F13D-6EA3B422D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D2CC-8C47-56B3-0219-30A82DB4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62C63-AE32-D166-FDFA-942C7FA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C64B2-A0A4-B777-5580-EB5CAFB9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62AF-FB55-10D2-20BC-6ED7F2F3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77EB3-EC84-48C9-39A4-AE836F3A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C5FB1-8638-CA18-69ED-E51801C8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BA662-99E8-5C9E-0EE1-72A62BD3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10B7-9A36-B2EE-F43B-2E6DADD6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3A99F-D0DE-3DFF-8075-E31B207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033-CFD7-5273-4BFF-CFEA173C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9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2616-2FB4-0349-153A-78EC93B3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01E-B075-A49D-41D1-7B2E7866D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03C4-83F2-7123-E293-EC7B61AF6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3B7A2-3957-6F98-E6EB-6478DC36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AA7F2-AE66-8BB8-9043-2077AF0F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42501-2BAE-5ADC-8E80-79889635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8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30D7-5025-56CE-7573-AB28A2D3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5BA7C-0CB7-CD9E-9918-BBB143F04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6F301-A243-6206-7894-FDA327B6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03FE-41C2-E0C4-9695-65B17122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BF643-E0F9-EDBB-B372-4995A013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6E0D1-EBAD-C691-0DD4-170EF4A8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4ECE4-3DA8-E41F-11D2-43FCEDC7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490D-9724-58BB-AD71-515B6AB1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B7A2D-647B-C07A-70E3-1B633820B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43BC-648B-7077-AF70-1F5B996DE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780-2E37-97CA-6F6B-10CB932FD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7" Type="http://schemas.microsoft.com/office/2007/relationships/hdphoto" Target="../media/hdphoto8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microsoft.com/office/2007/relationships/hdphoto" Target="../media/hdphoto7.wdp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svg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7877-5F5B-84D0-CEB7-C01C57A49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392" y="365125"/>
            <a:ext cx="8176925" cy="903635"/>
          </a:xfrm>
        </p:spPr>
        <p:txBody>
          <a:bodyPr>
            <a:noAutofit/>
          </a:bodyPr>
          <a:lstStyle/>
          <a:p>
            <a:r>
              <a:rPr lang="en-US" sz="3600" dirty="0"/>
              <a:t>Code developed on </a:t>
            </a:r>
            <a:r>
              <a:rPr lang="en-CH" sz="3600"/>
              <a:t>small data set, how is it going to scale to the complete data set?</a:t>
            </a:r>
            <a:r>
              <a:rPr lang="en-US" sz="3600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EC3CA-450C-0F7A-2DB5-8D136D722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1340768"/>
            <a:ext cx="8646933" cy="1656184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sz="2400" dirty="0"/>
            </a:br>
            <a:r>
              <a:rPr lang="en-CH" sz="2400"/>
              <a:t>What </a:t>
            </a:r>
            <a:r>
              <a:rPr lang="en-CH" sz="2400" dirty="0"/>
              <a:t>counts is how the computing time scales as the data becomes larger! That’s by far the dominating factor. We’re interested in order of magnitude.</a:t>
            </a:r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04AA7-E172-E202-BF28-C2A93195B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dirty="0" err="1"/>
              <a:t>July</a:t>
            </a:r>
            <a:r>
              <a:rPr lang="de-CH" dirty="0"/>
              <a:t> 2024, CC BY-SA 4.0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C74D7-9954-B6EE-29AD-33296B345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E3AA8-4168-EDB7-48CB-5C2640242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192A762-AB0A-B599-3CFD-A8BED3E095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377917"/>
              </p:ext>
            </p:extLst>
          </p:nvPr>
        </p:nvGraphicFramePr>
        <p:xfrm>
          <a:off x="1919536" y="3716267"/>
          <a:ext cx="988152" cy="97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9384">
                  <a:extLst>
                    <a:ext uri="{9D8B030D-6E8A-4147-A177-3AD203B41FA5}">
                      <a16:colId xmlns:a16="http://schemas.microsoft.com/office/drawing/2014/main" val="271409997"/>
                    </a:ext>
                  </a:extLst>
                </a:gridCol>
                <a:gridCol w="329384">
                  <a:extLst>
                    <a:ext uri="{9D8B030D-6E8A-4147-A177-3AD203B41FA5}">
                      <a16:colId xmlns:a16="http://schemas.microsoft.com/office/drawing/2014/main" val="3628711874"/>
                    </a:ext>
                  </a:extLst>
                </a:gridCol>
                <a:gridCol w="329384">
                  <a:extLst>
                    <a:ext uri="{9D8B030D-6E8A-4147-A177-3AD203B41FA5}">
                      <a16:colId xmlns:a16="http://schemas.microsoft.com/office/drawing/2014/main" val="418691767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856282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87898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504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7C1F86E-32F0-FD2D-643E-317A1CCBFC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315672"/>
              </p:ext>
            </p:extLst>
          </p:nvPr>
        </p:nvGraphicFramePr>
        <p:xfrm>
          <a:off x="5561108" y="3429000"/>
          <a:ext cx="5184583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399">
                  <a:extLst>
                    <a:ext uri="{9D8B030D-6E8A-4147-A177-3AD203B41FA5}">
                      <a16:colId xmlns:a16="http://schemas.microsoft.com/office/drawing/2014/main" val="271409997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628711874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418691767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545934758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047711499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472330921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1921929230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1391632754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428786151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1694490787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706367088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828271367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434137152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268435576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19851295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856282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87898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5043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90437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44918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68315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ADA8640-351D-8CBB-70A8-A935F570E2EA}"/>
              </a:ext>
            </a:extLst>
          </p:cNvPr>
          <p:cNvSpPr txBox="1"/>
          <p:nvPr/>
        </p:nvSpPr>
        <p:spPr>
          <a:xfrm>
            <a:off x="776531" y="5580070"/>
            <a:ext cx="3168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400" dirty="0"/>
              <a:t>N data points,</a:t>
            </a:r>
          </a:p>
          <a:p>
            <a:pPr algn="ctr"/>
            <a:r>
              <a:rPr lang="en-CH" sz="2400" dirty="0"/>
              <a:t>Processing time 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E94A0F-6552-2155-D875-E374F36AB29E}"/>
              </a:ext>
            </a:extLst>
          </p:cNvPr>
          <p:cNvSpPr txBox="1"/>
          <p:nvPr/>
        </p:nvSpPr>
        <p:spPr>
          <a:xfrm>
            <a:off x="6650525" y="5580070"/>
            <a:ext cx="3168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400" dirty="0"/>
              <a:t>10x N data points</a:t>
            </a:r>
          </a:p>
          <a:p>
            <a:pPr algn="ctr"/>
            <a:r>
              <a:rPr lang="en-CH" sz="2400" b="1" dirty="0">
                <a:solidFill>
                  <a:srgbClr val="FF0000"/>
                </a:solidFill>
              </a:rPr>
              <a:t>Processing time -&gt; 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67523E-0FCA-52E8-61C0-0C8B25400F0B}"/>
              </a:ext>
            </a:extLst>
          </p:cNvPr>
          <p:cNvSpPr txBox="1"/>
          <p:nvPr/>
        </p:nvSpPr>
        <p:spPr>
          <a:xfrm>
            <a:off x="695400" y="2905780"/>
            <a:ext cx="3710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H" sz="2800" b="1" dirty="0"/>
              <a:t>Development data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652F59-3A23-6A14-3781-82043BCF40C4}"/>
              </a:ext>
            </a:extLst>
          </p:cNvPr>
          <p:cNvSpPr txBox="1"/>
          <p:nvPr/>
        </p:nvSpPr>
        <p:spPr>
          <a:xfrm>
            <a:off x="6832600" y="2905780"/>
            <a:ext cx="26525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H" sz="2800" b="1" dirty="0"/>
              <a:t>Real data</a:t>
            </a:r>
          </a:p>
        </p:txBody>
      </p:sp>
      <p:pic>
        <p:nvPicPr>
          <p:cNvPr id="4098" name="Picture 2" descr="Code Base Mistakes that Limit Your ...">
            <a:extLst>
              <a:ext uri="{FF2B5EF4-FFF2-40B4-BE49-F238E27FC236}">
                <a16:creationId xmlns:a16="http://schemas.microsoft.com/office/drawing/2014/main" id="{5A07BC18-DE44-692F-DA5C-D6814F890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0401" y="359839"/>
            <a:ext cx="2345592" cy="2345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134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tells NumPy 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</p:spTree>
    <p:extLst>
      <p:ext uri="{BB962C8B-B14F-4D97-AF65-F5344CB8AC3E}">
        <p14:creationId xmlns:p14="http://schemas.microsoft.com/office/powerpoint/2010/main" val="3549102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tells NumPy 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68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tells NumPy 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0B3F010-D4A7-47CF-4DAF-66EC2B6A9350}"/>
              </a:ext>
            </a:extLst>
          </p:cNvPr>
          <p:cNvGraphicFramePr>
            <a:graphicFrameLocks noGrp="1"/>
          </p:cNvGraphicFramePr>
          <p:nvPr/>
        </p:nvGraphicFramePr>
        <p:xfrm>
          <a:off x="8307711" y="3187302"/>
          <a:ext cx="1892745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915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0AC2FAF-FE4B-C385-F712-830824B8B20A}"/>
              </a:ext>
            </a:extLst>
          </p:cNvPr>
          <p:cNvSpPr txBox="1"/>
          <p:nvPr/>
        </p:nvSpPr>
        <p:spPr>
          <a:xfrm>
            <a:off x="8245970" y="278092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F429F5C-59A9-35C0-0A48-922D254620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4" t="55936"/>
          <a:stretch/>
        </p:blipFill>
        <p:spPr bwMode="auto">
          <a:xfrm flipH="1">
            <a:off x="7868493" y="5469107"/>
            <a:ext cx="1121430" cy="98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A3E9AE0-EE5B-D10A-B8E8-6F7FE3E66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65001" r="61717" b="-186"/>
          <a:stretch/>
        </p:blipFill>
        <p:spPr bwMode="auto">
          <a:xfrm flipH="1">
            <a:off x="8723131" y="4925021"/>
            <a:ext cx="780492" cy="72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741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</p:spTree>
    <p:extLst>
      <p:ext uri="{BB962C8B-B14F-4D97-AF65-F5344CB8AC3E}">
        <p14:creationId xmlns:p14="http://schemas.microsoft.com/office/powerpoint/2010/main" val="1491476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pic>
        <p:nvPicPr>
          <p:cNvPr id="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46D12CA3-C936-71D0-72A4-E1EBA9FEDB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4655840" y="2935887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393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527349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4918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4AE307-6596-268A-2A31-A47577C08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479" y="1867545"/>
            <a:ext cx="10515600" cy="903635"/>
          </a:xfrm>
        </p:spPr>
        <p:txBody>
          <a:bodyPr>
            <a:noAutofit/>
          </a:bodyPr>
          <a:lstStyle/>
          <a:p>
            <a:r>
              <a:rPr lang="en-CH" sz="3200" dirty="0"/>
              <a:t>Operations that only change the metadata return a </a:t>
            </a:r>
            <a:r>
              <a:rPr lang="en-CH" sz="3200" b="1" dirty="0"/>
              <a:t>view</a:t>
            </a:r>
            <a:r>
              <a:rPr lang="en-CH" sz="3200" dirty="0"/>
              <a:t>, otherwise a new memory block needs to be allocated and they return a </a:t>
            </a:r>
            <a:r>
              <a:rPr lang="en-CH" sz="3200" b="1" dirty="0"/>
              <a:t>copy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E011F-2444-C1BE-24A4-71B89423D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C13AD6-F54C-BE79-044A-532077752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38DCC-BE83-D899-4534-FB96CB63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336A06-9ED6-95D2-EA76-A3DE3D97642C}"/>
              </a:ext>
            </a:extLst>
          </p:cNvPr>
          <p:cNvGrpSpPr/>
          <p:nvPr/>
        </p:nvGrpSpPr>
        <p:grpSpPr>
          <a:xfrm>
            <a:off x="902168" y="4112717"/>
            <a:ext cx="4539047" cy="1017923"/>
            <a:chOff x="7544544" y="377602"/>
            <a:chExt cx="4539047" cy="10179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A2BD98-CF34-4056-8F88-BF6B7EC29B6D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8530F72C-CB22-ABB6-7EBF-23A0452EA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294974-122A-57E6-66DF-FB6EC978A48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E3BB5F-CB30-BF5F-52E0-07908B861356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1411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4AE307-6596-268A-2A31-A47577C08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479" y="1867545"/>
            <a:ext cx="10515600" cy="903635"/>
          </a:xfrm>
        </p:spPr>
        <p:txBody>
          <a:bodyPr>
            <a:noAutofit/>
          </a:bodyPr>
          <a:lstStyle/>
          <a:p>
            <a:r>
              <a:rPr lang="en-CH" sz="3200" dirty="0"/>
              <a:t>Operations that only change the metadata return a </a:t>
            </a:r>
            <a:r>
              <a:rPr lang="en-CH" sz="3200" b="1" dirty="0"/>
              <a:t>view</a:t>
            </a:r>
            <a:r>
              <a:rPr lang="en-CH" sz="3200" dirty="0"/>
              <a:t>, otherwise a new memory block needs to be allocated and they return a </a:t>
            </a:r>
            <a:r>
              <a:rPr lang="en-CH" sz="3200" b="1" dirty="0"/>
              <a:t>copy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E011F-2444-C1BE-24A4-71B89423D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C13AD6-F54C-BE79-044A-532077752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38DCC-BE83-D899-4534-FB96CB63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336A06-9ED6-95D2-EA76-A3DE3D97642C}"/>
              </a:ext>
            </a:extLst>
          </p:cNvPr>
          <p:cNvGrpSpPr/>
          <p:nvPr/>
        </p:nvGrpSpPr>
        <p:grpSpPr>
          <a:xfrm>
            <a:off x="902168" y="4112717"/>
            <a:ext cx="4539047" cy="1017923"/>
            <a:chOff x="7544544" y="377602"/>
            <a:chExt cx="4539047" cy="10179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A2BD98-CF34-4056-8F88-BF6B7EC29B6D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8530F72C-CB22-ABB6-7EBF-23A0452EA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294974-122A-57E6-66DF-FB6EC978A48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E3BB5F-CB30-BF5F-52E0-07908B861356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8BF1B93-672F-B357-93E1-FE89B307BE49}"/>
              </a:ext>
            </a:extLst>
          </p:cNvPr>
          <p:cNvGrpSpPr/>
          <p:nvPr/>
        </p:nvGrpSpPr>
        <p:grpSpPr>
          <a:xfrm>
            <a:off x="6750785" y="4103620"/>
            <a:ext cx="4539047" cy="1040083"/>
            <a:chOff x="7432845" y="224587"/>
            <a:chExt cx="4539047" cy="104008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4399A88-5D6F-7A6E-514D-5BBBA297DD91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86E3B2-E31A-AF9F-1038-7BD5C2EB2966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F17FFB8D-18B2-FB0F-FAF7-CF35CAEF0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AE76D6D-598B-D819-055F-9B3F19C39492}"/>
                </a:ext>
              </a:extLst>
            </p:cNvPr>
            <p:cNvSpPr txBox="1"/>
            <p:nvPr/>
          </p:nvSpPr>
          <p:spPr>
            <a:xfrm>
              <a:off x="8606652" y="551365"/>
              <a:ext cx="25936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8756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/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/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64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131670"/>
              </p:ext>
            </p:extLst>
          </p:nvPr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71B7D1-A221-0B2A-E14C-D8F12C149CFF}"/>
              </a:ext>
            </a:extLst>
          </p:cNvPr>
          <p:cNvSpPr txBox="1"/>
          <p:nvPr/>
        </p:nvSpPr>
        <p:spPr>
          <a:xfrm>
            <a:off x="6879070" y="2707475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300919"/>
              </p:ext>
            </p:extLst>
          </p:nvPr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C92FBA3-7A74-D79E-0BDC-7F5F938E0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005785"/>
              </p:ext>
            </p:extLst>
          </p:nvPr>
        </p:nvGraphicFramePr>
        <p:xfrm>
          <a:off x="7032104" y="3105596"/>
          <a:ext cx="3960441" cy="146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066856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045982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3079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2204848-80F2-B48D-89AB-842A91188B62}"/>
              </a:ext>
            </a:extLst>
          </p:cNvPr>
          <p:cNvSpPr txBox="1"/>
          <p:nvPr/>
        </p:nvSpPr>
        <p:spPr>
          <a:xfrm>
            <a:off x="7356140" y="1539761"/>
            <a:ext cx="3312368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As a result, we obtain a view with duplicated rows, without using extra memory!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292A0B3C-F535-C515-7BA9-63C0DA243A54}"/>
              </a:ext>
            </a:extLst>
          </p:cNvPr>
          <p:cNvSpPr/>
          <p:nvPr/>
        </p:nvSpPr>
        <p:spPr>
          <a:xfrm>
            <a:off x="6879070" y="3482294"/>
            <a:ext cx="4257490" cy="1273176"/>
          </a:xfrm>
          <a:prstGeom prst="rect">
            <a:avLst/>
          </a:prstGeom>
          <a:solidFill>
            <a:srgbClr val="0092FF">
              <a:alpha val="79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45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5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B00CBF9A-044E-1080-FE23-084017B2C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871" y="1788522"/>
            <a:ext cx="8036257" cy="44952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630D173-77C6-9023-1641-66616134D88A}"/>
              </a:ext>
            </a:extLst>
          </p:cNvPr>
          <p:cNvSpPr txBox="1">
            <a:spLocks/>
          </p:cNvSpPr>
          <p:nvPr/>
        </p:nvSpPr>
        <p:spPr>
          <a:xfrm>
            <a:off x="2747628" y="552493"/>
            <a:ext cx="6696744" cy="148478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/>
              <a:t>NumPy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451025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8BD02-7C20-12F9-0AFB-53BAE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H" sz="3200" dirty="0"/>
              <a:t>NumPy uses broadcasting to perform operation on arrays of different shape without having to allocate extra memory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52CC2-0941-E9CE-504A-0F4B7CECC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7A8CB-4D9B-9928-9179-8C537E85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ABB5A-C0CE-BC34-F20C-75138EEC2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F53870-83B1-F30C-3A37-E710F4DB6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489622"/>
            <a:ext cx="5241304" cy="31897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09D46-A6A5-2595-B161-7D031D4EC2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75" t="3011" r="23610" b="3011"/>
          <a:stretch/>
        </p:blipFill>
        <p:spPr>
          <a:xfrm>
            <a:off x="6888088" y="1412776"/>
            <a:ext cx="4114800" cy="334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29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8BD02-7C20-12F9-0AFB-53BAE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H" sz="3200" dirty="0"/>
              <a:t>NumPy uses broadcasting to perform operation on arrays of different shape without having to allocate extra memory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52CC2-0941-E9CE-504A-0F4B7CECC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7A8CB-4D9B-9928-9179-8C537E85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ABB5A-C0CE-BC34-F20C-75138EEC2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F53870-83B1-F30C-3A37-E710F4DB6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489622"/>
            <a:ext cx="5241304" cy="31897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09D46-A6A5-2595-B161-7D031D4EC2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75" t="3011" r="23610" b="3011"/>
          <a:stretch/>
        </p:blipFill>
        <p:spPr>
          <a:xfrm>
            <a:off x="6888088" y="1412776"/>
            <a:ext cx="4114800" cy="334345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B9D9E35-EB65-EC23-5BC9-53F78C101630}"/>
              </a:ext>
            </a:extLst>
          </p:cNvPr>
          <p:cNvGrpSpPr/>
          <p:nvPr/>
        </p:nvGrpSpPr>
        <p:grpSpPr>
          <a:xfrm>
            <a:off x="3826476" y="5330787"/>
            <a:ext cx="4539047" cy="1017923"/>
            <a:chOff x="7544544" y="377602"/>
            <a:chExt cx="4539047" cy="101792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D8A7D0D-8A62-D39D-BDC4-04736C0773DF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CFF4692E-38C8-8B49-375F-4E80716A5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C60098-C8E4-364B-BC5F-FA54D0138DD9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1DAA71F-BA9C-335B-4460-2F68F0E77A9E}"/>
                </a:ext>
              </a:extLst>
            </p:cNvPr>
            <p:cNvSpPr txBox="1"/>
            <p:nvPr/>
          </p:nvSpPr>
          <p:spPr>
            <a:xfrm>
              <a:off x="8454428" y="695283"/>
              <a:ext cx="348260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broadcasting.ipynb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50104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8394-9297-BF78-899E-FE0EA9DA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Rules of Broadcasting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72925-017E-7905-790B-D8717459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1: If the two arrays differ in their number of dimensions, the shape of the one with fewer dimensions is </a:t>
            </a:r>
            <a:r>
              <a:rPr lang="en-GB" b="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padded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 with ones on its leading (left) side.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ource Sans Pro" panose="020B0503030403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2: If the shape of the two arrays does not match in any dimension, the array with shape equal to 1 in that dimension is stretched to match the other </a:t>
            </a:r>
            <a:r>
              <a:rPr lang="en-GB" b="0" i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shape.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ource Sans Pro" panose="020B0503030403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3: If in any dimension the sizes disagree and neither is equal to 1, an error is raised.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A990E-948E-E164-8594-ED9EA46AA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76BAE-E183-D8A4-CE69-82763C050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970B4-1A31-0DC3-04E0-C7A07ABF7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F7C81F-88E1-87BE-3330-C57D800C7742}"/>
              </a:ext>
            </a:extLst>
          </p:cNvPr>
          <p:cNvSpPr txBox="1"/>
          <p:nvPr/>
        </p:nvSpPr>
        <p:spPr>
          <a:xfrm>
            <a:off x="8610600" y="555332"/>
            <a:ext cx="1482554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SKIP</a:t>
            </a:r>
            <a:endParaRPr lang="en-CH" sz="2800" dirty="0"/>
          </a:p>
        </p:txBody>
      </p:sp>
    </p:spTree>
    <p:extLst>
      <p:ext uri="{BB962C8B-B14F-4D97-AF65-F5344CB8AC3E}">
        <p14:creationId xmlns:p14="http://schemas.microsoft.com/office/powerpoint/2010/main" val="448418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FC6B92C-99A5-DBA6-D563-45CC2C8278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>
            <a:off x="7112040" y="1907299"/>
            <a:ext cx="2210839" cy="1991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774C7E5-E943-54B0-03A2-03F9E27B81D1}"/>
              </a:ext>
            </a:extLst>
          </p:cNvPr>
          <p:cNvSpPr txBox="1">
            <a:spLocks/>
          </p:cNvSpPr>
          <p:nvPr/>
        </p:nvSpPr>
        <p:spPr>
          <a:xfrm>
            <a:off x="1064637" y="864144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5400"/>
              <a:t>NumPy’s speed efficiency</a:t>
            </a:r>
            <a:endParaRPr lang="en-CH" sz="540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66C167E-7690-EDF3-7150-DB38D3B7C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278" b="98278" l="167" r="99250">
                        <a14:foregroundMark x1="29167" y1="43667" x2="10333" y2="31556"/>
                        <a14:foregroundMark x1="10333" y1="31556" x2="5667" y2="21667"/>
                        <a14:foregroundMark x1="4500" y1="20667" x2="1917" y2="20111"/>
                        <a14:foregroundMark x1="11417" y1="43500" x2="667" y2="44056"/>
                        <a14:foregroundMark x1="667" y1="44056" x2="167" y2="44278"/>
                        <a14:foregroundMark x1="73500" y1="45389" x2="99000" y2="45778"/>
                        <a14:foregroundMark x1="97250" y1="46000" x2="99250" y2="91778"/>
                        <a14:foregroundMark x1="99250" y1="91778" x2="99250" y2="91778"/>
                        <a14:foregroundMark x1="92917" y1="89444" x2="70083" y2="96444"/>
                        <a14:foregroundMark x1="70083" y1="96444" x2="26167" y2="98333"/>
                        <a14:foregroundMark x1="26167" y1="98333" x2="22500" y2="97778"/>
                        <a14:foregroundMark x1="80417" y1="45000" x2="82667" y2="24056"/>
                        <a14:foregroundMark x1="82667" y1="24056" x2="89417" y2="10611"/>
                        <a14:foregroundMark x1="89417" y1="10611" x2="89167" y2="10056"/>
                        <a14:foregroundMark x1="93500" y1="39056" x2="92917" y2="9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837" y="1650787"/>
            <a:ext cx="2997125" cy="449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BB9A70B-9412-47BC-4358-A05248F9FA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alphaModFix amt="94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46" b="89646" l="7000" r="90846">
                        <a14:foregroundMark x1="20846" y1="15259" x2="16308" y2="11580"/>
                        <a14:foregroundMark x1="16308" y1="11580" x2="9231" y2="43052"/>
                        <a14:foregroundMark x1="9231" y1="43052" x2="8462" y2="58174"/>
                        <a14:foregroundMark x1="8462" y1="58174" x2="9769" y2="68120"/>
                        <a14:foregroundMark x1="9769" y1="68120" x2="11923" y2="73978"/>
                        <a14:foregroundMark x1="11923" y1="73978" x2="13769" y2="71662"/>
                        <a14:foregroundMark x1="80231" y1="16349" x2="89538" y2="16485"/>
                        <a14:foregroundMark x1="89538" y1="16485" x2="90923" y2="70981"/>
                        <a14:foregroundMark x1="90923" y1="70981" x2="87154" y2="75886"/>
                        <a14:foregroundMark x1="87154" y1="75886" x2="82769" y2="75341"/>
                        <a14:foregroundMark x1="8769" y1="38828" x2="7077" y2="46049"/>
                        <a14:foregroundMark x1="7077" y1="46049" x2="7000" y2="468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80" t="8788" r="6479" b="9314"/>
          <a:stretch/>
        </p:blipFill>
        <p:spPr bwMode="auto">
          <a:xfrm>
            <a:off x="5853217" y="3898631"/>
            <a:ext cx="4600366" cy="2405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2635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38683-DC00-6525-80FC-1F44C21F3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Vectorization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69F022F-CE88-77FA-26EA-300523713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operations can be performed on entire arrays at once, rather than looping through each element individually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Faster computation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Element-wise operations</a:t>
            </a:r>
          </a:p>
          <a:p>
            <a:pPr lvl="1"/>
            <a:r>
              <a:rPr lang="en-US" dirty="0"/>
              <a:t>Addition</a:t>
            </a:r>
          </a:p>
          <a:p>
            <a:pPr lvl="1"/>
            <a:r>
              <a:rPr lang="en-US" dirty="0"/>
              <a:t>Multiplication by a scalar</a:t>
            </a:r>
          </a:p>
          <a:p>
            <a:pPr lvl="1"/>
            <a:r>
              <a:rPr lang="en-US" dirty="0"/>
              <a:t>Vector dot product</a:t>
            </a:r>
          </a:p>
          <a:p>
            <a:pPr lvl="1"/>
            <a:r>
              <a:rPr lang="en-US" dirty="0"/>
              <a:t>Matrix multiplication</a:t>
            </a:r>
          </a:p>
          <a:p>
            <a:r>
              <a:rPr lang="en-US" dirty="0"/>
              <a:t>Advanced</a:t>
            </a:r>
          </a:p>
          <a:p>
            <a:pPr lvl="1"/>
            <a:r>
              <a:rPr lang="en-US" dirty="0"/>
              <a:t>concatenate(), </a:t>
            </a:r>
            <a:r>
              <a:rPr lang="en-US" dirty="0" err="1"/>
              <a:t>hstack</a:t>
            </a:r>
            <a:r>
              <a:rPr lang="en-US" dirty="0"/>
              <a:t>(), </a:t>
            </a:r>
            <a:r>
              <a:rPr lang="en-US" dirty="0" err="1"/>
              <a:t>vstack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sort()</a:t>
            </a:r>
          </a:p>
          <a:p>
            <a:pPr lvl="1"/>
            <a:r>
              <a:rPr lang="en-US" dirty="0"/>
              <a:t>where()</a:t>
            </a:r>
          </a:p>
          <a:p>
            <a:pPr lvl="1"/>
            <a:r>
              <a:rPr lang="en-US" dirty="0"/>
              <a:t>median(), sum(), mean()</a:t>
            </a:r>
          </a:p>
          <a:p>
            <a:pPr lvl="1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719FF4-9DB8-57D8-6C8E-6D8E8D2A4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AA3D9A-6498-852C-DCA5-37641460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8D0815-82C4-2229-C40B-BD7D7DFAE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8903017B-D4CE-0521-E629-F66DE170A0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6881292" y="2708920"/>
            <a:ext cx="3458616" cy="3147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10121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3F05F-5D7F-C282-3641-4BE4296D3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45245"/>
            <a:ext cx="10515600" cy="90363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Ufuncs</a:t>
            </a:r>
            <a:r>
              <a:rPr lang="en-US" dirty="0"/>
              <a:t>					Aggregation functions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26E61-3F34-CA5A-CE23-61D68819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03947-E180-0C00-958D-263197CC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23213-7CFC-8D0C-0AE5-7BFF611D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88369C-0F09-D31D-E712-C8BCBEE33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2498666"/>
            <a:ext cx="5608705" cy="26585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F37A38-DE90-B5AA-932D-552042F84D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945"/>
          <a:stretch/>
        </p:blipFill>
        <p:spPr>
          <a:xfrm>
            <a:off x="5906428" y="2427677"/>
            <a:ext cx="5793571" cy="38096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CB3CE6-E219-C9E2-C4FF-41683802FFA1}"/>
              </a:ext>
            </a:extLst>
          </p:cNvPr>
          <p:cNvSpPr txBox="1"/>
          <p:nvPr/>
        </p:nvSpPr>
        <p:spPr>
          <a:xfrm>
            <a:off x="5165151" y="533746"/>
            <a:ext cx="1482554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SKIP</a:t>
            </a:r>
            <a:endParaRPr lang="en-CH" sz="2800" dirty="0"/>
          </a:p>
        </p:txBody>
      </p:sp>
    </p:spTree>
    <p:extLst>
      <p:ext uri="{BB962C8B-B14F-4D97-AF65-F5344CB8AC3E}">
        <p14:creationId xmlns:p14="http://schemas.microsoft.com/office/powerpoint/2010/main" val="546187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FFE4-F754-E607-E5FD-5C894BB77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For-loops in Python vs in C</a:t>
            </a:r>
            <a:endParaRPr lang="en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6572F-4C1F-3868-EF42-DFBB27BD0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6625952" cy="4692179"/>
          </a:xfrm>
        </p:spPr>
        <p:txBody>
          <a:bodyPr>
            <a:normAutofit/>
          </a:bodyPr>
          <a:lstStyle/>
          <a:p>
            <a:r>
              <a:rPr lang="en-DE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ata is of a C numerical type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 regular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layout in memory. </a:t>
            </a:r>
          </a:p>
          <a:p>
            <a:pPr lvl="1"/>
            <a:r>
              <a:rPr lang="en-DE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C loop can jump from one memory location to the next by moving by “strides” bytes and accumulating the result</a:t>
            </a:r>
            <a:endParaRPr lang="en-DE" sz="2000" dirty="0">
              <a:effectLst/>
            </a:endParaRPr>
          </a:p>
          <a:p>
            <a:endParaRPr lang="en-CH" sz="2400"/>
          </a:p>
          <a:p>
            <a:r>
              <a:rPr lang="en-CH" sz="2400"/>
              <a:t>To </a:t>
            </a:r>
            <a:r>
              <a:rPr lang="en-CH" sz="2400" dirty="0"/>
              <a:t>get that performance, one needs to vectorize! it’s important to </a:t>
            </a:r>
            <a:r>
              <a:rPr lang="en-CH" sz="2400" u="sng" dirty="0"/>
              <a:t>avoid for-loops at all costs</a:t>
            </a:r>
          </a:p>
          <a:p>
            <a:pPr marL="0" indent="0">
              <a:buNone/>
            </a:pPr>
            <a:endParaRPr lang="en-CH" sz="2400" dirty="0"/>
          </a:p>
          <a:p>
            <a:pPr marL="0" indent="0">
              <a:buNone/>
            </a:pPr>
            <a:endParaRPr lang="en-CH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ECA80-691B-3CB3-BD9F-3EFF2E44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A8D89-9A90-C092-4335-C3B5C998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D5716-873A-C02F-4631-3E728546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7" name="Picture 4" descr="C++ talking to Python : r/ProgrammerHumor">
            <a:extLst>
              <a:ext uri="{FF2B5EF4-FFF2-40B4-BE49-F238E27FC236}">
                <a16:creationId xmlns:a16="http://schemas.microsoft.com/office/drawing/2014/main" id="{432F9DD6-62CA-A2DC-A293-23750B31B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1595026"/>
            <a:ext cx="4032448" cy="428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F8A978-5AE6-D2C6-FD5E-AA28C70AE203}"/>
              </a:ext>
            </a:extLst>
          </p:cNvPr>
          <p:cNvSpPr txBox="1"/>
          <p:nvPr/>
        </p:nvSpPr>
        <p:spPr>
          <a:xfrm>
            <a:off x="1054832" y="5063808"/>
            <a:ext cx="6192688" cy="954107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sz="2800"/>
              <a:t>How is efficiency of Python vs C in the Big-O sense?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7275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D41E-F141-90CD-ED72-B4C08C75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/>
              <a:t>Exercise</a:t>
            </a:r>
            <a:r>
              <a:rPr lang="en-US" dirty="0"/>
              <a:t>: vectorize the code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4F5686-8E8F-B101-6824-2FF98860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30574-D0D8-B11F-5E0C-19C345FB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A3F0D-6B83-B946-DB67-646A1DFFF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15" name="Picture 14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2DE0FA27-46D5-4F8A-9656-55F909A07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688" y="1270301"/>
            <a:ext cx="5432152" cy="303861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4A19941-6D75-CCD6-86B7-05D86730921B}"/>
              </a:ext>
            </a:extLst>
          </p:cNvPr>
          <p:cNvGrpSpPr/>
          <p:nvPr/>
        </p:nvGrpSpPr>
        <p:grpSpPr>
          <a:xfrm>
            <a:off x="902168" y="4670299"/>
            <a:ext cx="4539047" cy="1017923"/>
            <a:chOff x="7544544" y="377602"/>
            <a:chExt cx="4539047" cy="101792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A112A39-7ABE-6708-B2BA-3B65801EDAD1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8029FA12-FFE8-6B7D-324A-453FDDA67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E40164-8AA0-24EF-C767-E52FC5CFEDF9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DB531C-41CA-D0BF-E371-A4408CACD485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</a:p>
            <a:p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vectorize.ipynb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0234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D41E-F141-90CD-ED72-B4C08C75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/>
              <a:t>Exercise</a:t>
            </a:r>
            <a:r>
              <a:rPr lang="en-US" dirty="0"/>
              <a:t>: vectorize the code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4F5686-8E8F-B101-6824-2FF98860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30574-D0D8-B11F-5E0C-19C345FB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A3F0D-6B83-B946-DB67-646A1DFFF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15" name="Picture 14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2DE0FA27-46D5-4F8A-9656-55F909A07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688" y="1270301"/>
            <a:ext cx="5432152" cy="303861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4A19941-6D75-CCD6-86B7-05D86730921B}"/>
              </a:ext>
            </a:extLst>
          </p:cNvPr>
          <p:cNvGrpSpPr/>
          <p:nvPr/>
        </p:nvGrpSpPr>
        <p:grpSpPr>
          <a:xfrm>
            <a:off x="902168" y="4670299"/>
            <a:ext cx="4539047" cy="1017923"/>
            <a:chOff x="7544544" y="377602"/>
            <a:chExt cx="4539047" cy="101792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A112A39-7ABE-6708-B2BA-3B65801EDAD1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8029FA12-FFE8-6B7D-324A-453FDDA67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E40164-8AA0-24EF-C767-E52FC5CFEDF9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DB531C-41CA-D0BF-E371-A4408CACD485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</a:p>
            <a:p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vectorize.ipynb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3F7F2E9-4B44-201A-B2AA-AA1BAF694C63}"/>
              </a:ext>
            </a:extLst>
          </p:cNvPr>
          <p:cNvGrpSpPr/>
          <p:nvPr/>
        </p:nvGrpSpPr>
        <p:grpSpPr>
          <a:xfrm>
            <a:off x="6750785" y="4661202"/>
            <a:ext cx="4539047" cy="1040083"/>
            <a:chOff x="7432845" y="224587"/>
            <a:chExt cx="4539047" cy="104008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7E44712-A889-D87B-CE9F-2E2D1BD97142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CCC0B9-EB1C-BF06-1087-392CAFA6432E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A7E25DE2-14BD-E8C8-0030-26AAAFC20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FF7321B-A9BB-F1B2-590D-17E96D76C29F}"/>
                </a:ext>
              </a:extLst>
            </p:cNvPr>
            <p:cNvSpPr txBox="1"/>
            <p:nvPr/>
          </p:nvSpPr>
          <p:spPr>
            <a:xfrm>
              <a:off x="8211275" y="551365"/>
              <a:ext cx="363691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/ 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pic>
        <p:nvPicPr>
          <p:cNvPr id="6" name="Picture 4">
            <a:extLst>
              <a:ext uri="{FF2B5EF4-FFF2-40B4-BE49-F238E27FC236}">
                <a16:creationId xmlns:a16="http://schemas.microsoft.com/office/drawing/2014/main" id="{8E7A3835-9EEC-0FA1-95D6-23DFBFA81C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9051916" y="441350"/>
            <a:ext cx="2383060" cy="216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1079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HERE INSERT Tabular Data SLIDES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65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NumPy 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472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NumPy 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An array could be represented as </a:t>
            </a:r>
            <a:r>
              <a:rPr lang="en-CH"/>
              <a:t>a list-of-lists</a:t>
            </a:r>
            <a:endParaRPr lang="en-CH" dirty="0"/>
          </a:p>
          <a:p>
            <a:r>
              <a:rPr lang="en-US" dirty="0">
                <a:highlight>
                  <a:srgbClr val="F0D0D5"/>
                </a:highlight>
              </a:rPr>
              <a:t>W</a:t>
            </a:r>
            <a:r>
              <a:rPr lang="en-CH">
                <a:highlight>
                  <a:srgbClr val="F0D0D5"/>
                </a:highlight>
              </a:rPr>
              <a:t>hy </a:t>
            </a:r>
            <a:r>
              <a:rPr lang="en-CH" dirty="0">
                <a:highlight>
                  <a:srgbClr val="F0D0D5"/>
                </a:highlight>
              </a:rPr>
              <a:t>are NumPy arrays better than a </a:t>
            </a:r>
            <a:r>
              <a:rPr lang="en-CH">
                <a:highlight>
                  <a:srgbClr val="F0D0D5"/>
                </a:highlight>
              </a:rPr>
              <a:t>list-of-lists?</a:t>
            </a:r>
            <a:endParaRPr lang="en-US" dirty="0">
              <a:highlight>
                <a:srgbClr val="F0D0D5"/>
              </a:highlight>
            </a:endParaRPr>
          </a:p>
          <a:p>
            <a:pPr marL="0" indent="0">
              <a:buNone/>
            </a:pPr>
            <a:r>
              <a:rPr lang="en-US" dirty="0"/>
              <a:t>	**Computer architecture</a:t>
            </a:r>
            <a:r>
              <a:rPr lang="en-CH"/>
              <a:t> class</a:t>
            </a:r>
            <a:r>
              <a:rPr lang="en-US" dirty="0"/>
              <a:t>**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326422D6-AA01-D38A-5D17-32BA6BDF7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190" y="4212519"/>
            <a:ext cx="2648106" cy="196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484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7086599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</a:t>
            </a:r>
            <a:r>
              <a:rPr lang="en-CH"/>
              <a:t>all!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D2CDA5-89B4-232E-19E0-7BA2B86965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37" r="4105"/>
          <a:stretch/>
        </p:blipFill>
        <p:spPr>
          <a:xfrm>
            <a:off x="7924799" y="1880195"/>
            <a:ext cx="4114801" cy="1719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C978A5-77A3-F338-29DE-C21756449E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2" r="74875" b="16220"/>
          <a:stretch/>
        </p:blipFill>
        <p:spPr>
          <a:xfrm>
            <a:off x="9183706" y="305625"/>
            <a:ext cx="1825587" cy="19262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E0F09D-6293-196E-B1B7-B034482E3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891" y="3385777"/>
            <a:ext cx="4762509" cy="299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9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7086599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all!</a:t>
            </a:r>
          </a:p>
          <a:p>
            <a:pPr marL="457200" indent="-457200">
              <a:buAutoNum type="arabicParenR"/>
            </a:pPr>
            <a:r>
              <a:rPr lang="en-US" b="1" dirty="0"/>
              <a:t>Speed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Many </a:t>
            </a:r>
            <a:r>
              <a:rPr lang="en-CH" dirty="0"/>
              <a:t>operations can be done very efficiently </a:t>
            </a:r>
            <a:r>
              <a:rPr lang="en-CH"/>
              <a:t>in C</a:t>
            </a:r>
            <a:r>
              <a:rPr lang="en-US" dirty="0"/>
              <a:t>. </a:t>
            </a:r>
            <a:r>
              <a:rPr lang="en-CH"/>
              <a:t>For </a:t>
            </a:r>
            <a:r>
              <a:rPr lang="en-CH" dirty="0"/>
              <a:t>this to be useful, we need to avoid Python for-loops at all costs</a:t>
            </a:r>
            <a:r>
              <a:rPr lang="en-CH"/>
              <a:t>! </a:t>
            </a:r>
            <a:endParaRPr lang="en-US" dirty="0"/>
          </a:p>
          <a:p>
            <a:pPr lvl="1"/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operating on entire arrays rather than their individual elements</a:t>
            </a:r>
            <a:endParaRPr lang="en-US" dirty="0"/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</a:t>
            </a:r>
            <a:r>
              <a:rPr lang="en-CH"/>
              <a:t>“</a:t>
            </a:r>
            <a:r>
              <a:rPr lang="en-CH" dirty="0"/>
              <a:t>vectorize” </a:t>
            </a:r>
            <a:r>
              <a:rPr lang="en-CH"/>
              <a:t>the code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1EE9AE-67CD-A43B-936B-969D08920C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01" t="10209" r="8000" b="9501"/>
          <a:stretch/>
        </p:blipFill>
        <p:spPr>
          <a:xfrm>
            <a:off x="8472264" y="3725160"/>
            <a:ext cx="3528392" cy="25771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D2CDA5-89B4-232E-19E0-7BA2B86965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337" r="4105"/>
          <a:stretch/>
        </p:blipFill>
        <p:spPr>
          <a:xfrm>
            <a:off x="7924799" y="1880195"/>
            <a:ext cx="4114801" cy="1719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C978A5-77A3-F338-29DE-C21756449E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2" r="74875" b="16220"/>
          <a:stretch/>
        </p:blipFill>
        <p:spPr>
          <a:xfrm>
            <a:off x="9183706" y="305625"/>
            <a:ext cx="1825587" cy="192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637" y="864144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NumPy’s memory efficiency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C50D2DE-BD0B-73BB-280D-F9F23AAC0570}"/>
              </a:ext>
            </a:extLst>
          </p:cNvPr>
          <p:cNvGrpSpPr/>
          <p:nvPr/>
        </p:nvGrpSpPr>
        <p:grpSpPr>
          <a:xfrm>
            <a:off x="1560592" y="2420888"/>
            <a:ext cx="9229953" cy="3692571"/>
            <a:chOff x="1201849" y="2846341"/>
            <a:chExt cx="9229953" cy="3692571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9080ED24-D58A-41F1-9331-4016FF5E5F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25" b="94500" l="9774" r="89850">
                          <a14:foregroundMark x1="35338" y1="37750" x2="15789" y2="32875"/>
                          <a14:foregroundMark x1="34962" y1="35375" x2="30827" y2="27625"/>
                          <a14:foregroundMark x1="32143" y1="30125" x2="32895" y2="19125"/>
                          <a14:foregroundMark x1="32895" y1="19125" x2="21053" y2="11625"/>
                          <a14:foregroundMark x1="21053" y1="11625" x2="35526" y2="3500"/>
                          <a14:foregroundMark x1="35526" y1="3500" x2="46992" y2="125"/>
                          <a14:foregroundMark x1="73684" y1="125" x2="72744" y2="16250"/>
                          <a14:foregroundMark x1="76880" y1="14375" x2="66165" y2="33750"/>
                          <a14:foregroundMark x1="29323" y1="35625" x2="42481" y2="44875"/>
                          <a14:foregroundMark x1="34962" y1="40750" x2="38534" y2="51375"/>
                          <a14:foregroundMark x1="38534" y1="51375" x2="38346" y2="51375"/>
                          <a14:foregroundMark x1="31767" y1="59875" x2="31391" y2="76500"/>
                          <a14:foregroundMark x1="37406" y1="70750" x2="37406" y2="88875"/>
                          <a14:foregroundMark x1="25564" y1="72750" x2="25564" y2="94500"/>
                          <a14:foregroundMark x1="49812" y1="59875" x2="50188" y2="80375"/>
                          <a14:foregroundMark x1="50188" y1="93750" x2="47744" y2="77125"/>
                          <a14:foregroundMark x1="66729" y1="69375" x2="74060" y2="73250"/>
                          <a14:foregroundMark x1="70677" y1="64000" x2="54699" y2="66375"/>
                          <a14:foregroundMark x1="54699" y1="66375" x2="63722" y2="67750"/>
                          <a14:foregroundMark x1="31767" y1="64750" x2="18797" y2="71500"/>
                          <a14:foregroundMark x1="18797" y1="71500" x2="11654" y2="71875"/>
                          <a14:foregroundMark x1="24812" y1="61000" x2="26316" y2="68875"/>
                          <a14:foregroundMark x1="49436" y1="78375" x2="49812" y2="81750"/>
                          <a14:foregroundMark x1="54323" y1="75125" x2="55451" y2="798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8" r="19596" b="3099"/>
            <a:stretch/>
          </p:blipFill>
          <p:spPr bwMode="auto">
            <a:xfrm>
              <a:off x="3986223" y="2852936"/>
              <a:ext cx="1697012" cy="3491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8CFA1610-192A-3DDC-23A8-908D818A4E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558" b="91432" l="6452" r="89564">
                          <a14:foregroundMark x1="12713" y1="23657" x2="6452" y2="15090"/>
                          <a14:foregroundMark x1="6452" y1="15090" x2="8349" y2="27238"/>
                          <a14:foregroundMark x1="25806" y1="12660" x2="39658" y2="9974"/>
                          <a14:foregroundMark x1="39658" y1="9974" x2="55218" y2="10742"/>
                          <a14:foregroundMark x1="55218" y1="10742" x2="42505" y2="6266"/>
                          <a14:foregroundMark x1="42505" y1="6266" x2="27894" y2="6010"/>
                          <a14:foregroundMark x1="27894" y1="6010" x2="27324" y2="5882"/>
                          <a14:foregroundMark x1="81784" y1="35806" x2="89943" y2="29156"/>
                          <a14:foregroundMark x1="57495" y1="76726" x2="46110" y2="91560"/>
                          <a14:foregroundMark x1="40417" y1="6394" x2="33017" y2="25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5" t="1228" r="5180" b="8198"/>
            <a:stretch/>
          </p:blipFill>
          <p:spPr bwMode="auto">
            <a:xfrm>
              <a:off x="7941165" y="2852936"/>
              <a:ext cx="2490637" cy="368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764DE420-78D7-6644-61E2-1D8E34B7F8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9200" y1="76900" x2="55000" y2="77800"/>
                          <a14:foregroundMark x1="64200" y1="78400" x2="60800" y2="82900"/>
                          <a14:foregroundMark x1="72300" y1="80800" x2="73300" y2="78300"/>
                          <a14:foregroundMark x1="72600" y1="67400" x2="73800" y2="71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32" t="14700" r="22219" b="16000"/>
            <a:stretch/>
          </p:blipFill>
          <p:spPr bwMode="auto">
            <a:xfrm>
              <a:off x="1201849" y="2852936"/>
              <a:ext cx="2503915" cy="3240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>
              <a:extLst>
                <a:ext uri="{FF2B5EF4-FFF2-40B4-BE49-F238E27FC236}">
                  <a16:creationId xmlns:a16="http://schemas.microsoft.com/office/drawing/2014/main" id="{72DC083D-4D14-1347-5ACD-E448BB6AA6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7698" b="92590" l="9872" r="89779">
                          <a14:foregroundMark x1="62485" y1="8129" x2="70383" y2="7698"/>
                          <a14:foregroundMark x1="34727" y1="31295" x2="23113" y2="31799"/>
                          <a14:foregroundMark x1="23113" y1="31799" x2="18931" y2="27698"/>
                          <a14:foregroundMark x1="18931" y1="27554" x2="18931" y2="27554"/>
                          <a14:foregroundMark x1="24158" y1="47986" x2="15215" y2="54317"/>
                          <a14:foregroundMark x1="15215" y1="54317" x2="16725" y2="58345"/>
                          <a14:foregroundMark x1="31127" y1="47842" x2="31127" y2="55252"/>
                          <a14:foregroundMark x1="31127" y1="55252" x2="34843" y2="61871"/>
                          <a14:foregroundMark x1="34843" y1="61871" x2="35192" y2="61942"/>
                          <a14:foregroundMark x1="49477" y1="77338" x2="49013" y2="85899"/>
                          <a14:foregroundMark x1="55052" y1="78345" x2="54820" y2="88129"/>
                          <a14:foregroundMark x1="53775" y1="87986" x2="38328" y2="87698"/>
                          <a14:foregroundMark x1="38328" y1="87554" x2="39024" y2="92590"/>
                          <a14:foregroundMark x1="22067" y1="58058" x2="14402" y2="63525"/>
                          <a14:foregroundMark x1="14402" y1="63525" x2="12427" y2="66043"/>
                          <a14:foregroundMark x1="15563" y1="65612" x2="15563" y2="676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19" t="4851" r="21184" b="7315"/>
            <a:stretch/>
          </p:blipFill>
          <p:spPr bwMode="auto">
            <a:xfrm>
              <a:off x="5963694" y="2846341"/>
              <a:ext cx="1697012" cy="34624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20874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873692" y="703545"/>
            <a:ext cx="2376264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array data is stored in a contiguous memory block, using native data types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C027001-4640-7562-1B6A-6239F78D7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791679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37DD10C-3EC8-BB57-BACE-3BE7D2304643}"/>
              </a:ext>
            </a:extLst>
          </p:cNvPr>
          <p:cNvSpPr txBox="1"/>
          <p:nvPr/>
        </p:nvSpPr>
        <p:spPr>
          <a:xfrm>
            <a:off x="551384" y="1526188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6DAE04-FE39-7DF4-73FA-EC0C30FC9EBB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</p:spTree>
    <p:extLst>
      <p:ext uri="{BB962C8B-B14F-4D97-AF65-F5344CB8AC3E}">
        <p14:creationId xmlns:p14="http://schemas.microsoft.com/office/powerpoint/2010/main" val="3915896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24271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275569"/>
              </p:ext>
            </p:extLst>
          </p:nvPr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</p:spTree>
    <p:extLst>
      <p:ext uri="{BB962C8B-B14F-4D97-AF65-F5344CB8AC3E}">
        <p14:creationId xmlns:p14="http://schemas.microsoft.com/office/powerpoint/2010/main" val="2540849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106510</TotalTime>
  <Words>2312</Words>
  <Application>Microsoft Macintosh PowerPoint</Application>
  <PresentationFormat>Widescreen</PresentationFormat>
  <Paragraphs>621</Paragraphs>
  <Slides>29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Aptos</vt:lpstr>
      <vt:lpstr>Arial</vt:lpstr>
      <vt:lpstr>Calibri</vt:lpstr>
      <vt:lpstr>Calibri Light</vt:lpstr>
      <vt:lpstr>Consolas</vt:lpstr>
      <vt:lpstr>Courier New</vt:lpstr>
      <vt:lpstr>Harding</vt:lpstr>
      <vt:lpstr>Helvetica Neue</vt:lpstr>
      <vt:lpstr>Source Sans Pro</vt:lpstr>
      <vt:lpstr>Wingdings</vt:lpstr>
      <vt:lpstr>Office Theme</vt:lpstr>
      <vt:lpstr>Code developed on small data set, how is it going to scale to the complete data set? </vt:lpstr>
      <vt:lpstr>PowerPoint Presentation</vt:lpstr>
      <vt:lpstr>NumPy – huh, yeah – what’s it good for?</vt:lpstr>
      <vt:lpstr>NumPy – huh, yeah – what’s it good for?</vt:lpstr>
      <vt:lpstr>Efficiency of NumPy</vt:lpstr>
      <vt:lpstr>Efficiency of NumPy</vt:lpstr>
      <vt:lpstr>NumPy’s memory efficiency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Operations that only change the metadata return a view, otherwise a new memory block needs to be allocated and they return a copy</vt:lpstr>
      <vt:lpstr>Operations that only change the metadata return a view, otherwise a new memory block needs to be allocated and they return a copy</vt:lpstr>
      <vt:lpstr>A special kind of view: broadcasting operations</vt:lpstr>
      <vt:lpstr>A special kind of view: broadcasting operations</vt:lpstr>
      <vt:lpstr>NumPy uses broadcasting to perform operation on arrays of different shape without having to allocate extra memory</vt:lpstr>
      <vt:lpstr>NumPy uses broadcasting to perform operation on arrays of different shape without having to allocate extra memory</vt:lpstr>
      <vt:lpstr>Rules of Broadcasting</vt:lpstr>
      <vt:lpstr>PowerPoint Presentation</vt:lpstr>
      <vt:lpstr>Vectorization</vt:lpstr>
      <vt:lpstr>Ufuncs     Aggregation functions</vt:lpstr>
      <vt:lpstr>For-loops in Python vs in C</vt:lpstr>
      <vt:lpstr>Exercise: vectorize the code</vt:lpstr>
      <vt:lpstr>Exercise: vectorize the code</vt:lpstr>
      <vt:lpstr>HERE INSERT Tabular Data SLIDES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Metodieva, Verjinia</cp:lastModifiedBy>
  <cp:revision>1415</cp:revision>
  <cp:lastPrinted>2017-08-28T05:46:03Z</cp:lastPrinted>
  <dcterms:created xsi:type="dcterms:W3CDTF">2010-10-01T16:09:12Z</dcterms:created>
  <dcterms:modified xsi:type="dcterms:W3CDTF">2024-08-23T19:30:01Z</dcterms:modified>
</cp:coreProperties>
</file>

<file path=docProps/thumbnail.jpeg>
</file>